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7" r:id="rId2"/>
    <p:sldId id="258" r:id="rId3"/>
    <p:sldId id="264" r:id="rId4"/>
    <p:sldId id="265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77" r:id="rId23"/>
    <p:sldId id="280" r:id="rId24"/>
    <p:sldId id="281" r:id="rId25"/>
    <p:sldId id="282" r:id="rId26"/>
    <p:sldId id="283" r:id="rId27"/>
    <p:sldId id="286" r:id="rId28"/>
    <p:sldId id="285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CC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22" autoAdjust="0"/>
  </p:normalViewPr>
  <p:slideViewPr>
    <p:cSldViewPr snapToGrid="0">
      <p:cViewPr varScale="1">
        <p:scale>
          <a:sx n="105" d="100"/>
          <a:sy n="105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07D95-DDEF-4DFE-9E4A-37D7AD46CD69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48F26-3A52-41CC-A3A9-422DD15F7C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62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8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12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50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8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424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63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992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86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87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47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E5721F-D44D-4FAF-8C0A-BE89E915644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A6D4B2-5BB9-4F09-907C-5275EBB5CD5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2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rgbClr val="CC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517A99-1B82-4D32-9DFA-7D3488893413}"/>
              </a:ext>
            </a:extLst>
          </p:cNvPr>
          <p:cNvSpPr txBox="1"/>
          <p:nvPr/>
        </p:nvSpPr>
        <p:spPr>
          <a:xfrm flipH="1">
            <a:off x="6025282" y="179420"/>
            <a:ext cx="513813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Місце проведення: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HAB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endParaRPr lang="uk-UA" sz="1600" b="1" dirty="0">
              <a:solidFill>
                <a:srgbClr val="006600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Дата проведення: 15 жовтня 2024 року</a:t>
            </a:r>
          </a:p>
          <a:p>
            <a:r>
              <a:rPr lang="uk-UA" sz="1400" b="1" dirty="0">
                <a:solidFill>
                  <a:schemeClr val="accent2">
                    <a:lumMod val="50000"/>
                  </a:schemeClr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Початок: 14:30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2B13F-01AA-402C-9167-B222A26C1F1F}"/>
              </a:ext>
            </a:extLst>
          </p:cNvPr>
          <p:cNvSpPr txBox="1"/>
          <p:nvPr/>
        </p:nvSpPr>
        <p:spPr>
          <a:xfrm>
            <a:off x="456129" y="2335401"/>
            <a:ext cx="1006754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спільнота музичних керівників ЗДО ВМТГ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5EF3CD-565A-48B0-A6D8-B98CAD851BA0}"/>
              </a:ext>
            </a:extLst>
          </p:cNvPr>
          <p:cNvSpPr txBox="1"/>
          <p:nvPr/>
        </p:nvSpPr>
        <p:spPr>
          <a:xfrm>
            <a:off x="1462633" y="5910896"/>
            <a:ext cx="661804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 Бондарчук, консультант КУ «ЦПРПП ВМР»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847F8C-4A0A-482E-BA0A-0A7F6138B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0319" y="291257"/>
            <a:ext cx="848821" cy="2733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943DDC-903C-46D5-841E-D95E126107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693" y="243359"/>
            <a:ext cx="1478151" cy="1521883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CDE8C87-DD5A-4281-A7A4-ABDE5E21861A}"/>
              </a:ext>
            </a:extLst>
          </p:cNvPr>
          <p:cNvSpPr/>
          <p:nvPr/>
        </p:nvSpPr>
        <p:spPr>
          <a:xfrm>
            <a:off x="2340380" y="3291706"/>
            <a:ext cx="8216153" cy="13542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Корекційно-розвиткова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інклюзивній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C22FFD-2579-417B-93F7-80CB845758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29" y="221275"/>
            <a:ext cx="4465315" cy="895075"/>
          </a:xfrm>
          <a:prstGeom prst="rect">
            <a:avLst/>
          </a:prstGeom>
          <a:effectLst>
            <a:glow rad="127000">
              <a:srgbClr val="CCFFCC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65704-1B23-454A-8D46-36D5658BF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319" y="3115834"/>
            <a:ext cx="2414225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914" y="233786"/>
            <a:ext cx="59653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Порушення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мовлення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вторинні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порушення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розвитку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пізнавальної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емоційно-вольової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сфери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</a:t>
            </a:r>
          </a:p>
          <a:p>
            <a:pPr marL="457200" indent="-457200">
              <a:buFontTx/>
              <a:buChar char="-"/>
            </a:pP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психологічні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бар’єри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(страх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припуститися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помилки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отримати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несхвальну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реакцію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боку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дорослого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або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ровесників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тощо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),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які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своєю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чергою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гальмують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подальший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розвиток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мовлення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F00C02-B05F-4113-B690-76BD0892B4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752" y="1252728"/>
            <a:ext cx="3635632" cy="30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7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1" y="145143"/>
            <a:ext cx="4194628" cy="44012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Порушення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опорно-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рухового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апарату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.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Найчисельніша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група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серед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осіб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порушеннями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опорно-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рухового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апарату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—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діти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церебральним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паралічем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0400" y="576030"/>
            <a:ext cx="772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ДЦП часто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супроводжується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різноманітними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порушеннями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мовлення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психіки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зору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, слуху,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інколи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—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епілептичними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нападами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.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Існують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різні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форми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прояву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ДЦП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залежно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від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причини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виникнення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й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локалізації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основних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порушень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мозку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C3B548-A830-4671-8606-097ACA29E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372" y="3857053"/>
            <a:ext cx="3429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5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03200"/>
            <a:ext cx="11611428" cy="1306285"/>
          </a:xfrm>
          <a:solidFill>
            <a:srgbClr val="CCFFCC"/>
          </a:solidFill>
        </p:spPr>
        <p:txBody>
          <a:bodyPr>
            <a:noAutofit/>
          </a:bodyPr>
          <a:lstStyle/>
          <a:p>
            <a:pPr lvl="0" algn="ctr"/>
            <a:r>
              <a:rPr lang="uk-UA" sz="4400" b="1" dirty="0">
                <a:solidFill>
                  <a:srgbClr val="006600"/>
                </a:solidFill>
                <a:latin typeface="Bookman Old Style" pitchFamily="18" charset="0"/>
              </a:rPr>
              <a:t>Порушення зору </a:t>
            </a:r>
            <a:br>
              <a:rPr lang="uk-UA" sz="4400" b="1" dirty="0">
                <a:solidFill>
                  <a:srgbClr val="006600"/>
                </a:solidFill>
                <a:latin typeface="Bookman Old Style" pitchFamily="18" charset="0"/>
              </a:rPr>
            </a:b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175657"/>
            <a:ext cx="5907314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Забезпечення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безбар’єрного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освітнього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середовища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для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порушеннями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зору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починається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усунення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бар’єрів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у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їхньому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орієнтуванні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приміщенні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пересуванні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територією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дошкільного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закладу.</a:t>
            </a:r>
            <a:b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</a:br>
            <a:endParaRPr lang="ru-RU" sz="2800" b="1" i="1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59B831-8AF1-42AC-8EC8-B8B7BAD4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209" y="1773937"/>
            <a:ext cx="3712464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8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758952"/>
            <a:ext cx="10427063" cy="1200477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006600"/>
                </a:solidFill>
                <a:latin typeface="Bookman Old Style" pitchFamily="18" charset="0"/>
              </a:rPr>
              <a:t>Інтелектуальні</a:t>
            </a:r>
            <a:r>
              <a:rPr lang="ru-RU" sz="49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4900" b="1" dirty="0" err="1">
                <a:solidFill>
                  <a:srgbClr val="006600"/>
                </a:solidFill>
                <a:latin typeface="Bookman Old Style" pitchFamily="18" charset="0"/>
              </a:rPr>
              <a:t>порушення</a:t>
            </a:r>
            <a:endParaRPr lang="ru-RU" sz="49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086" y="2119086"/>
            <a:ext cx="5181600" cy="44012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обмеженість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сприймання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уваги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пам’яті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мислення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відтворення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сприйнятого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й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вивченого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; </a:t>
            </a:r>
          </a:p>
          <a:p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-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певні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обмеження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набутті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комунікативних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і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соціальних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навичок</a:t>
            </a:r>
            <a:endParaRPr lang="ru-RU" sz="2800" b="1" i="1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C56BF7-4B09-46A5-9C21-C1EE9F74CF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316" y="2561916"/>
            <a:ext cx="4731694" cy="31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232229"/>
            <a:ext cx="8026400" cy="640079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Коли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така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дитина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за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рішенням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ІРЦ 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потрапляє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до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дитячого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садка, то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це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є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стресом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не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лише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для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неї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та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її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батьків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, а й для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фахівців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дитячого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садка. </a:t>
            </a:r>
            <a:b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</a:b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До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роботи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з такими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дітьми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залучають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фахівців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які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сприятимуть</a:t>
            </a:r>
            <a:r>
              <a:rPr lang="ru-RU" sz="31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подоланню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обмежень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та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активізації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психічного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розвитку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дитини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в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умовах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спеціального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чи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інклюзивного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навчання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CB3BF-AF19-44B8-8501-131D29176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328" y="576071"/>
            <a:ext cx="3674871" cy="28529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0CF40E-C534-4F1C-9389-777E78C654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904" y="3793817"/>
            <a:ext cx="3195828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9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406400"/>
            <a:ext cx="10827657" cy="1886857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6600"/>
                </a:solidFill>
                <a:latin typeface="Bookman Old Style" pitchFamily="18" charset="0"/>
              </a:rPr>
              <a:t>Дитина з інтелектуальними порушеннями специфічно сприймає соціум і виражає емоційне ставлення до нього.</a:t>
            </a:r>
            <a:endParaRPr lang="ru-RU" sz="32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313" y="2298451"/>
            <a:ext cx="10087429" cy="31085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Найважливішою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умовою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в такому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випадку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є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тісний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зв'язок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цілої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команди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фахівців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відповідно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до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Положення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про команду психолого-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педагогічного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супроводу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особливими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освітніми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потребами в ЗДО, склад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якої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визначається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урахуванням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освітніх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потреб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C6FB22-5E2A-4BF7-86D8-C86F0637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76" y="4971533"/>
            <a:ext cx="2585764" cy="148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554188-8548-4380-AE1D-5C67EEDEBE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9647142" y="1395548"/>
            <a:ext cx="2143315" cy="12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8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232230"/>
            <a:ext cx="11509828" cy="12192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В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інклюзивну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групу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приходять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діти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які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мають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різний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рівень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готовності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спілкування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в </a:t>
            </a:r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соціумі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401" y="1814285"/>
            <a:ext cx="4049486" cy="31085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Музичний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керівник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має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враховувати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що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період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адаптації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до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нових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умов –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найскладніший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період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0BD7DC-A6A5-48C7-8287-D1A15D2A1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127" y="1606836"/>
            <a:ext cx="3339848" cy="2186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9A4D2-BA48-40D1-85DC-AC69B6574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3355626"/>
            <a:ext cx="3512447" cy="26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6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351" y="320039"/>
            <a:ext cx="7370209" cy="5283635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6600"/>
                </a:solidFill>
                <a:latin typeface="Bookman Old Style" pitchFamily="18" charset="0"/>
              </a:rPr>
              <a:t>На перші заняття  в музичну залу завітають всі діти одночасно. </a:t>
            </a:r>
          </a:p>
          <a:p>
            <a:r>
              <a:rPr lang="uk-UA" sz="3200" b="1" dirty="0">
                <a:solidFill>
                  <a:srgbClr val="006600"/>
                </a:solidFill>
                <a:latin typeface="Bookman Old Style" pitchFamily="18" charset="0"/>
              </a:rPr>
              <a:t>На цьому етапі важливо створити позитивну емоційну атмосферу – теплу і чутливу, м'який і спокійний голос, ніжні і неквапливі рухи педагога.</a:t>
            </a:r>
            <a:endParaRPr lang="ru-RU" sz="32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CE2E43-2F07-4C97-AFFA-D53FAC8B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178" y="869060"/>
            <a:ext cx="3814344" cy="27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2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286" y="217713"/>
            <a:ext cx="10837962" cy="6448263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006600"/>
                </a:solidFill>
                <a:latin typeface="Bookman Old Style" pitchFamily="18" charset="0"/>
              </a:rPr>
              <a:t>Музичному керівнику бажано познайомитися з дітьми завчасно: </a:t>
            </a:r>
          </a:p>
          <a:p>
            <a:r>
              <a:rPr lang="uk-UA" sz="2800" b="1" i="1" dirty="0">
                <a:solidFill>
                  <a:srgbClr val="003399"/>
                </a:solidFill>
                <a:latin typeface="Bookman Old Style" pitchFamily="18" charset="0"/>
              </a:rPr>
              <a:t>відвідати їх у груповій кімнаті, посидіти, поспостерігати, невимушено з ними поспілкуватися.</a:t>
            </a:r>
          </a:p>
          <a:p>
            <a:endParaRPr lang="uk-UA" sz="3600" b="1" dirty="0">
              <a:solidFill>
                <a:srgbClr val="006600"/>
              </a:solidFill>
              <a:latin typeface="Bookman Old Style" pitchFamily="18" charset="0"/>
            </a:endParaRPr>
          </a:p>
          <a:p>
            <a:endParaRPr lang="uk-UA" sz="3600" b="1" dirty="0">
              <a:solidFill>
                <a:srgbClr val="006600"/>
              </a:solidFill>
              <a:latin typeface="Bookman Old Style" pitchFamily="18" charset="0"/>
            </a:endParaRPr>
          </a:p>
          <a:p>
            <a:r>
              <a:rPr lang="uk-UA" sz="3600" b="1" dirty="0">
                <a:solidFill>
                  <a:srgbClr val="006600"/>
                </a:solidFill>
                <a:latin typeface="Bookman Old Style" pitchFamily="18" charset="0"/>
              </a:rPr>
              <a:t>Після знайомства в групі  дітей запрошують на заняття до зали</a:t>
            </a:r>
            <a:endParaRPr lang="ru-RU" sz="36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2582" y="2531159"/>
            <a:ext cx="1968308" cy="18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10BA91-96EC-4F6B-99E7-CE335F72CC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532" y="3000946"/>
            <a:ext cx="2713197" cy="18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33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137" y="331071"/>
            <a:ext cx="8554720" cy="3384586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ru-RU" sz="4400" b="1" i="1" dirty="0" err="1">
                <a:solidFill>
                  <a:srgbClr val="006600"/>
                </a:solidFill>
                <a:latin typeface="Bookman Old Style" pitchFamily="18" charset="0"/>
              </a:rPr>
              <a:t>Організація</a:t>
            </a:r>
            <a:r>
              <a:rPr lang="ru-RU" sz="4400" b="1" i="1" dirty="0">
                <a:solidFill>
                  <a:srgbClr val="006600"/>
                </a:solidFill>
                <a:latin typeface="Bookman Old Style" pitchFamily="18" charset="0"/>
              </a:rPr>
              <a:t>  перших занять </a:t>
            </a:r>
            <a:r>
              <a:rPr lang="ru-RU" sz="4400" b="1" i="1" dirty="0" err="1">
                <a:solidFill>
                  <a:srgbClr val="006600"/>
                </a:solidFill>
                <a:latin typeface="Bookman Old Style" pitchFamily="18" charset="0"/>
              </a:rPr>
              <a:t>передбачає</a:t>
            </a:r>
            <a:r>
              <a:rPr lang="ru-RU" sz="44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4400" b="1" i="1" dirty="0" err="1">
                <a:solidFill>
                  <a:srgbClr val="006600"/>
                </a:solidFill>
                <a:latin typeface="Bookman Old Style" pitchFamily="18" charset="0"/>
              </a:rPr>
              <a:t>спокійну</a:t>
            </a:r>
            <a:r>
              <a:rPr lang="ru-RU" sz="44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4400" b="1" i="1" dirty="0" err="1">
                <a:solidFill>
                  <a:srgbClr val="006600"/>
                </a:solidFill>
                <a:latin typeface="Bookman Old Style" pitchFamily="18" charset="0"/>
              </a:rPr>
              <a:t>позитивну</a:t>
            </a:r>
            <a:r>
              <a:rPr lang="ru-RU" sz="4400" b="1" i="1" dirty="0">
                <a:solidFill>
                  <a:srgbClr val="006600"/>
                </a:solidFill>
                <a:latin typeface="Bookman Old Style" pitchFamily="18" charset="0"/>
              </a:rPr>
              <a:t>, не </a:t>
            </a:r>
            <a:r>
              <a:rPr lang="ru-RU" sz="4400" b="1" i="1" dirty="0" err="1">
                <a:solidFill>
                  <a:srgbClr val="006600"/>
                </a:solidFill>
                <a:latin typeface="Bookman Old Style" pitchFamily="18" charset="0"/>
              </a:rPr>
              <a:t>перенасичену</a:t>
            </a:r>
            <a:r>
              <a:rPr lang="ru-RU" sz="44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4400" b="1" i="1" dirty="0" err="1">
                <a:solidFill>
                  <a:srgbClr val="006600"/>
                </a:solidFill>
                <a:latin typeface="Bookman Old Style" pitchFamily="18" charset="0"/>
              </a:rPr>
              <a:t>завданнями</a:t>
            </a:r>
            <a:r>
              <a:rPr lang="ru-RU" sz="4400" b="1" i="1" dirty="0">
                <a:solidFill>
                  <a:srgbClr val="006600"/>
                </a:solidFill>
                <a:latin typeface="Bookman Old Style" pitchFamily="18" charset="0"/>
              </a:rPr>
              <a:t> атмосферу</a:t>
            </a:r>
          </a:p>
          <a:p>
            <a:r>
              <a:rPr lang="ru-RU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Усі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звикають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одне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до одного: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діти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вихователь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асистент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вихователя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музичний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керівник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Вихованці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досліджують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середовище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9841" y="146834"/>
            <a:ext cx="1821252" cy="187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883D3C-B59B-4A4E-B6D0-A80A07D95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046" y="2098991"/>
            <a:ext cx="2578607" cy="23035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5AE326-21FB-401C-BA1B-414670D2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1" y="5492334"/>
            <a:ext cx="1985845" cy="11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9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CB87B8-3CB3-478E-868B-F065F09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112432"/>
            <a:ext cx="11698514" cy="1450757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uk-UA" b="1" dirty="0" err="1">
                <a:solidFill>
                  <a:srgbClr val="006600"/>
                </a:solidFill>
                <a:latin typeface="Bookman Old Style" pitchFamily="18" charset="0"/>
              </a:rPr>
              <a:t>Корекційно-розвиткова</a:t>
            </a:r>
            <a:r>
              <a:rPr lang="uk-UA" b="1" dirty="0">
                <a:solidFill>
                  <a:srgbClr val="006600"/>
                </a:solidFill>
                <a:latin typeface="Bookman Old Style" pitchFamily="18" charset="0"/>
              </a:rPr>
              <a:t> робота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B4B40F7-B261-46FA-AC0A-69770E1E8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422" y="1611086"/>
            <a:ext cx="8191864" cy="4702628"/>
          </a:xfrm>
          <a:solidFill>
            <a:srgbClr val="CCFFCC"/>
          </a:solidFill>
        </p:spPr>
        <p:txBody>
          <a:bodyPr>
            <a:normAutofit fontScale="85000" lnSpcReduction="20000"/>
          </a:bodyPr>
          <a:lstStyle/>
          <a:p>
            <a:r>
              <a:rPr lang="uk-UA" dirty="0"/>
              <a:t>— </a:t>
            </a:r>
            <a:r>
              <a:rPr lang="uk-UA" sz="4100" b="1" i="1" dirty="0">
                <a:solidFill>
                  <a:srgbClr val="000099"/>
                </a:solidFill>
                <a:latin typeface="Bookman Old Style" pitchFamily="18" charset="0"/>
              </a:rPr>
              <a:t>це комплекс заходів із системного психолого-педагогічного супроводу дітей з особливими освітніми потребами у процесі здобуття дошкільної освіти, що спрямована на корекцію порушень шляхом розвитку пізнавальної діяльності, емоційно-вольової сфери, мовлення та особистості дитини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C4BC52-C45D-4EA0-8194-B3BF0A3341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791" y="2624569"/>
            <a:ext cx="3714466" cy="28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857" y="261257"/>
            <a:ext cx="8882743" cy="6371772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В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інклюзивній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групі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обов’язковими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є три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форми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організації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роботи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що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в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комплексі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дають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потрібний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результат: </a:t>
            </a:r>
          </a:p>
          <a:p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групові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заняття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; </a:t>
            </a:r>
          </a:p>
          <a:p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індивідуальна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робота; </a:t>
            </a:r>
          </a:p>
          <a:p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співпраця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музичного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керівника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з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вихователями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та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профільними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спеціалістами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3981" y="197249"/>
            <a:ext cx="2153993" cy="156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58600F-5B2E-48D2-AF57-660E0C5CE2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311" y="2217988"/>
            <a:ext cx="3206496" cy="24220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36975E-6944-478B-8713-72C1EBD2DE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151" y="5271210"/>
            <a:ext cx="2221992" cy="136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7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875" y="219456"/>
            <a:ext cx="11736250" cy="6135624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Асистент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вихователя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чи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асистент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контролює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 ООП: 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за потреби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тримає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її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за руку,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допомагає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виконувати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пальчикову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гімнастику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танець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музичну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чи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логоритмічну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вправи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ураховує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настрій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підопічного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                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реагує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його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поведінку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                         разом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із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ним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відпочиває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                     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спостерігає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іншими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допомагає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вихователю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роботі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іншими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дітьми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й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чітко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йде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вказівками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музичного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керівника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F35076-04D8-4DB2-9717-ABDCA5CC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0" y="2041398"/>
            <a:ext cx="2752344" cy="20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85" y="116115"/>
            <a:ext cx="11219543" cy="1712686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ru-RU" sz="3200" b="1" dirty="0" err="1">
                <a:latin typeface="Bookman Old Style" pitchFamily="18" charset="0"/>
              </a:rPr>
              <a:t>Музичний</a:t>
            </a:r>
            <a:r>
              <a:rPr lang="ru-RU" sz="3200" b="1" dirty="0">
                <a:latin typeface="Bookman Old Style" pitchFamily="18" charset="0"/>
              </a:rPr>
              <a:t> </a:t>
            </a:r>
            <a:r>
              <a:rPr lang="ru-RU" sz="3200" b="1" dirty="0" err="1">
                <a:latin typeface="Bookman Old Style" pitchFamily="18" charset="0"/>
              </a:rPr>
              <a:t>керівник</a:t>
            </a:r>
            <a:r>
              <a:rPr lang="ru-RU" sz="3200" b="1" dirty="0">
                <a:latin typeface="Bookman Old Style" pitchFamily="18" charset="0"/>
              </a:rPr>
              <a:t> проводить </a:t>
            </a:r>
            <a:r>
              <a:rPr lang="ru-RU" sz="3200" b="1" dirty="0" err="1">
                <a:latin typeface="Bookman Old Style" pitchFamily="18" charset="0"/>
              </a:rPr>
              <a:t>заняття</a:t>
            </a:r>
            <a:r>
              <a:rPr lang="ru-RU" sz="3200" b="1" dirty="0">
                <a:latin typeface="Bookman Old Style" pitchFamily="18" charset="0"/>
              </a:rPr>
              <a:t>, </a:t>
            </a:r>
          </a:p>
          <a:p>
            <a:r>
              <a:rPr lang="ru-RU" sz="3200" b="1" dirty="0" err="1">
                <a:latin typeface="Bookman Old Style" pitchFamily="18" charset="0"/>
              </a:rPr>
              <a:t>пояснює</a:t>
            </a:r>
            <a:r>
              <a:rPr lang="ru-RU" sz="3200" b="1" dirty="0">
                <a:latin typeface="Bookman Old Style" pitchFamily="18" charset="0"/>
              </a:rPr>
              <a:t>, </a:t>
            </a:r>
            <a:r>
              <a:rPr lang="ru-RU" sz="3200" b="1" dirty="0" err="1">
                <a:latin typeface="Bookman Old Style" pitchFamily="18" charset="0"/>
              </a:rPr>
              <a:t>що</a:t>
            </a:r>
            <a:r>
              <a:rPr lang="ru-RU" sz="3200" b="1" dirty="0">
                <a:latin typeface="Bookman Old Style" pitchFamily="18" charset="0"/>
              </a:rPr>
              <a:t> </a:t>
            </a:r>
            <a:r>
              <a:rPr lang="ru-RU" sz="3200" b="1" dirty="0" err="1">
                <a:latin typeface="Bookman Old Style" pitchFamily="18" charset="0"/>
              </a:rPr>
              <a:t>потрібно</a:t>
            </a:r>
            <a:r>
              <a:rPr lang="ru-RU" sz="3200" b="1" dirty="0">
                <a:latin typeface="Bookman Old Style" pitchFamily="18" charset="0"/>
              </a:rPr>
              <a:t> </a:t>
            </a:r>
            <a:r>
              <a:rPr lang="ru-RU" sz="3200" b="1" dirty="0" err="1">
                <a:latin typeface="Bookman Old Style" pitchFamily="18" charset="0"/>
              </a:rPr>
              <a:t>робити</a:t>
            </a:r>
            <a:r>
              <a:rPr lang="ru-RU" sz="3200" b="1" dirty="0">
                <a:latin typeface="Bookman Old Style" pitchFamily="18" charset="0"/>
              </a:rPr>
              <a:t>,</a:t>
            </a:r>
          </a:p>
          <a:p>
            <a:r>
              <a:rPr lang="ru-RU" sz="3200" b="1" dirty="0">
                <a:latin typeface="Bookman Old Style" pitchFamily="18" charset="0"/>
              </a:rPr>
              <a:t> </a:t>
            </a:r>
            <a:r>
              <a:rPr lang="ru-RU" sz="3200" b="1" dirty="0" err="1">
                <a:latin typeface="Bookman Old Style" pitchFamily="18" charset="0"/>
              </a:rPr>
              <a:t>реагує</a:t>
            </a:r>
            <a:r>
              <a:rPr lang="ru-RU" sz="3200" b="1" dirty="0">
                <a:latin typeface="Bookman Old Style" pitchFamily="18" charset="0"/>
              </a:rPr>
              <a:t> на </a:t>
            </a:r>
            <a:r>
              <a:rPr lang="ru-RU" sz="3200" b="1" dirty="0" err="1">
                <a:latin typeface="Bookman Old Style" pitchFamily="18" charset="0"/>
              </a:rPr>
              <a:t>настрій</a:t>
            </a:r>
            <a:r>
              <a:rPr lang="ru-RU" sz="3200" b="1" dirty="0">
                <a:latin typeface="Bookman Old Style" pitchFamily="18" charset="0"/>
              </a:rPr>
              <a:t> </a:t>
            </a:r>
            <a:r>
              <a:rPr lang="ru-RU" sz="3200" b="1" dirty="0" err="1">
                <a:latin typeface="Bookman Old Style" pitchFamily="18" charset="0"/>
              </a:rPr>
              <a:t>дітей</a:t>
            </a:r>
            <a:r>
              <a:rPr lang="ru-RU" sz="3200" b="1" dirty="0">
                <a:latin typeface="Bookman Old Style" pitchFamily="18" charset="0"/>
              </a:rPr>
              <a:t> </a:t>
            </a:r>
          </a:p>
          <a:p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В будь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який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момент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має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бути готовим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змінити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хід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заняття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скоротити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показати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асистенту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вихователя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або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асистенту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як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досягнути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того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чи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того результату. </a:t>
            </a:r>
          </a:p>
          <a:p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Заняття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має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тривати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відповідно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до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вікових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особливостей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із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ОПП за потреби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можна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раніше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 завести в </a:t>
            </a:r>
            <a:r>
              <a:rPr lang="ru-RU" sz="2800" b="1" i="1" dirty="0" err="1">
                <a:solidFill>
                  <a:srgbClr val="000099"/>
                </a:solidFill>
                <a:latin typeface="Bookman Old Style" pitchFamily="18" charset="0"/>
              </a:rPr>
              <a:t>групу</a:t>
            </a:r>
            <a:r>
              <a:rPr lang="ru-RU" sz="2800" b="1" i="1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61D6C0-3307-4D4C-9A43-B17850B7D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48" y="309701"/>
            <a:ext cx="2932467" cy="21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8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229" y="174171"/>
            <a:ext cx="11567885" cy="1930400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6600"/>
                </a:solidFill>
                <a:latin typeface="Bookman Old Style" pitchFamily="18" charset="0"/>
              </a:rPr>
              <a:t>Індивідуальна</a:t>
            </a:r>
            <a:r>
              <a:rPr lang="ru-RU" sz="3200" b="1" dirty="0">
                <a:solidFill>
                  <a:srgbClr val="006600"/>
                </a:solidFill>
                <a:latin typeface="Bookman Old Style" pitchFamily="18" charset="0"/>
              </a:rPr>
              <a:t> робота. 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Індивідуальну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роботу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проводять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у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складі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: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+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асистент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/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асистент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вихователя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+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музичний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керівник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;</a:t>
            </a:r>
          </a:p>
          <a:p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дитина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+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музичний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керівник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. </a:t>
            </a:r>
          </a:p>
          <a:p>
            <a:endParaRPr lang="ru-RU" sz="2800" b="1" i="1" dirty="0">
              <a:solidFill>
                <a:srgbClr val="003399"/>
              </a:solidFill>
              <a:latin typeface="Bookman Old Style" pitchFamily="18" charset="0"/>
            </a:endParaRPr>
          </a:p>
          <a:p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У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першому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випадку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музичний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керівник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може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використовувати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роботі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фонограму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власний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голос та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власну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гру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на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музичному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інструменті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Асистент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показує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допомагає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дитині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вправлятися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із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завданням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попереднім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показом і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вказівкою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музичного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керівника</a:t>
            </a:r>
            <a:endParaRPr lang="ru-RU" sz="2800" b="1" i="1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4A50B0-DE12-41E0-97E5-5C4459DE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92" y="1658195"/>
            <a:ext cx="2108263" cy="15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5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857" y="174171"/>
            <a:ext cx="10792823" cy="5421957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ru-RU" sz="3600" b="1" i="1" dirty="0" err="1">
                <a:solidFill>
                  <a:srgbClr val="006600"/>
                </a:solidFill>
                <a:latin typeface="Bookman Old Style" pitchFamily="18" charset="0"/>
              </a:rPr>
              <a:t>Співпраця</a:t>
            </a:r>
            <a:r>
              <a:rPr lang="ru-RU" sz="3600" b="1" i="1" dirty="0">
                <a:solidFill>
                  <a:srgbClr val="006600"/>
                </a:solidFill>
                <a:latin typeface="Bookman Old Style" pitchFamily="18" charset="0"/>
              </a:rPr>
              <a:t> з </a:t>
            </a:r>
            <a:r>
              <a:rPr lang="ru-RU" sz="3600" b="1" i="1" dirty="0" err="1">
                <a:solidFill>
                  <a:srgbClr val="006600"/>
                </a:solidFill>
                <a:latin typeface="Bookman Old Style" pitchFamily="18" charset="0"/>
              </a:rPr>
              <a:t>вихователями</a:t>
            </a:r>
            <a:r>
              <a:rPr lang="ru-RU" sz="3600" b="1" i="1" dirty="0">
                <a:solidFill>
                  <a:srgbClr val="006600"/>
                </a:solidFill>
                <a:latin typeface="Bookman Old Style" pitchFamily="18" charset="0"/>
              </a:rPr>
              <a:t> та </a:t>
            </a:r>
            <a:r>
              <a:rPr lang="ru-RU" sz="3600" b="1" i="1" dirty="0" err="1">
                <a:solidFill>
                  <a:srgbClr val="006600"/>
                </a:solidFill>
                <a:latin typeface="Bookman Old Style" pitchFamily="18" charset="0"/>
              </a:rPr>
              <a:t>профільними</a:t>
            </a:r>
            <a:r>
              <a:rPr lang="ru-RU" sz="36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Bookman Old Style" pitchFamily="18" charset="0"/>
              </a:rPr>
              <a:t>спеціалістами</a:t>
            </a:r>
            <a:r>
              <a:rPr lang="ru-RU" sz="3600" b="1" i="1" dirty="0">
                <a:solidFill>
                  <a:srgbClr val="006600"/>
                </a:solidFill>
                <a:latin typeface="Bookman Old Style" pitchFamily="18" charset="0"/>
              </a:rPr>
              <a:t>                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Музичний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керівник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здійснює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роботу за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звичайним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планом в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інклюзивній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групі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обговорює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досягнення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разом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із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вихователем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асистентом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вихователя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профільними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спеціалістами</a:t>
            </a:r>
            <a:endParaRPr lang="ru-RU" sz="2800" b="1" i="1" dirty="0">
              <a:solidFill>
                <a:srgbClr val="006600"/>
              </a:solidFill>
              <a:latin typeface="Bookman Old Style" pitchFamily="18" charset="0"/>
            </a:endParaRP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Вихователь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асистент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вихователя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групі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повторюють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із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дітьми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матеріал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                                              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пройдений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на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музичних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заняттях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199C85-3EE4-4B88-BA3D-5071FA00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253" y="3977641"/>
            <a:ext cx="3495427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48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19307"/>
            <a:ext cx="11774423" cy="2222663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Види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діяльності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на </a:t>
            </a:r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занятті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  <a:p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На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музичному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занятті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кожен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вид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діяльності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потребує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особливих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підходів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а в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інклюзивній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групі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найбільше</a:t>
            </a:r>
            <a:endParaRPr lang="ru-RU" sz="3200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2528845"/>
            <a:ext cx="7344230" cy="41549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Слухання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музики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може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бути як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пасивним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, так і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активним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видом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діяльності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Часто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діти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з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розладами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аутистичного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спектра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починають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стрибати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, коли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чують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музику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підбігають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до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інструмента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музичної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колонки —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виявляють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задоволення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радість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  <a:p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На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групових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заняттях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дітей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знайомлять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з композиторами та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їхніми</a:t>
            </a:r>
            <a:r>
              <a:rPr lang="ru-RU" sz="2400" b="1" i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Bookman Old Style" pitchFamily="18" charset="0"/>
              </a:rPr>
              <a:t>творами</a:t>
            </a:r>
            <a:endParaRPr lang="ru-RU" sz="2400" b="1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6545CA-AA44-4243-B37A-A5F4803D13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640" y="4375276"/>
            <a:ext cx="3077172" cy="23115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8041A-2559-4BAA-8BC2-A8D9825443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290" y="2341970"/>
            <a:ext cx="2325995" cy="14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5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8688" y="217939"/>
            <a:ext cx="7380969" cy="5921828"/>
          </a:xfrm>
          <a:solidFill>
            <a:srgbClr val="CCFFCC"/>
          </a:solidFill>
        </p:spPr>
        <p:txBody>
          <a:bodyPr>
            <a:normAutofit fontScale="92500"/>
          </a:bodyPr>
          <a:lstStyle/>
          <a:p>
            <a:r>
              <a:rPr lang="ru-RU" sz="4000" b="1" dirty="0" err="1">
                <a:solidFill>
                  <a:srgbClr val="006600"/>
                </a:solidFill>
                <a:latin typeface="Bookman Old Style" pitchFamily="18" charset="0"/>
              </a:rPr>
              <a:t>Спів</a:t>
            </a:r>
            <a:r>
              <a:rPr lang="ru-RU" sz="40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— один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із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складних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видів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діяльності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інклюзивній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групі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Часто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 ООП не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розмовляють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нечітко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вимовляють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слова,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мають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проблеми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зв’язного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мовлення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тощо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сприймають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інформацію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вказівку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за такими алгоритмами:         на слух;                        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вказівка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+ показ;         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вказівка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+ показ +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вправляння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;                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вказівка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+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вправляння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5984" y="452121"/>
            <a:ext cx="2130986" cy="213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EF0DA4-CEDD-4C98-BBE3-70F1118D1B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725" y="3032894"/>
            <a:ext cx="3632125" cy="27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5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799" y="116114"/>
            <a:ext cx="11479763" cy="522410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для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впровадження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музичному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занятті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співу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практикувати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такі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послідовності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: 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говоримо + «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співаємо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» =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 ООП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співає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;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говоримо +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показуємо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картку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для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співу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+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співають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дорослі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й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нормотипові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=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 ООП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активізується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; 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говоримо +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торкаємося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=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 ООП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співає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AB855C-B10F-45E1-A25C-7932F3640D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008" y="4648450"/>
            <a:ext cx="2215162" cy="18456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A37C3-5360-4EFE-9431-3DFC9527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170" y="4161355"/>
            <a:ext cx="2486025" cy="1838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B7A98-F8A0-4CD2-9E50-EFEBA027F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28" y="3537022"/>
            <a:ext cx="3471672" cy="36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21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601" y="174171"/>
            <a:ext cx="8606970" cy="6458858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006600"/>
                </a:solidFill>
                <a:latin typeface="Bookman Old Style" pitchFamily="18" charset="0"/>
              </a:rPr>
              <a:t>індивідуальна</a:t>
            </a:r>
            <a:r>
              <a:rPr lang="ru-RU" sz="3600" b="1" dirty="0">
                <a:solidFill>
                  <a:srgbClr val="006600"/>
                </a:solidFill>
                <a:latin typeface="Bookman Old Style" pitchFamily="18" charset="0"/>
              </a:rPr>
              <a:t> робота: 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педагог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тримає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на руках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чи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сидить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навпроти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;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одночасно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співає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довгу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ноту та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своєю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рукою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повільно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проводить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від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плеча до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зап’ястя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руки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або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по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спині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згори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вниз.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Можна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взяти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рукою кисть руки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й вести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її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долонькою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по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гладкій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поверхні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поки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звучить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звук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чи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слово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пісні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Або ж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диригувати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рукою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дитини</a:t>
            </a:r>
            <a:r>
              <a:rPr lang="ru-RU" sz="2800" dirty="0">
                <a:latin typeface="Bookman Old Style" pitchFamily="18" charset="0"/>
              </a:rPr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4125" y="2600324"/>
            <a:ext cx="3428964" cy="256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184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166" y="498566"/>
            <a:ext cx="11293130" cy="5860868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Якщо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потрібно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попрацювати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над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піснею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індивідуально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сісти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навпроти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так,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щоб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вона добре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бачила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обличчя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музичного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керівника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Під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час 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співу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чітко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демонструвати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як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розкривати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рот,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опускати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щелепу</a:t>
            </a:r>
            <a:endParaRPr lang="ru-RU" sz="2800" b="1" i="1" dirty="0">
              <a:solidFill>
                <a:srgbClr val="006600"/>
              </a:solidFill>
              <a:latin typeface="Bookman Old Style" pitchFamily="18" charset="0"/>
            </a:endParaRPr>
          </a:p>
          <a:p>
            <a:endParaRPr lang="ru-RU" sz="2800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E3AA8D-15E0-49AA-93D7-6FBE1517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609" y="3304033"/>
            <a:ext cx="4105532" cy="27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2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CB87B8-3CB3-478E-868B-F065F09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5" y="145143"/>
            <a:ext cx="11698514" cy="1450757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rgbClr val="006600"/>
                </a:solidFill>
                <a:latin typeface="Bookman Old Style" pitchFamily="18" charset="0"/>
              </a:rPr>
              <a:t>Професійна діяльність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33827" y="1640114"/>
            <a:ext cx="8331201" cy="483325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Для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роботи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в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інклюзивній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групі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 у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музичного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керівника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мають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бути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сформовані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моральні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установки,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професійні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компетентності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ціннісні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орієнтації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та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психологічна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готовність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до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навчання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й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виховання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дітей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з ООП в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інклюзивному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середовищі</a:t>
            </a:r>
            <a:endParaRPr lang="ru-RU" sz="3600" b="1" i="1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166" y="1463415"/>
            <a:ext cx="2307118" cy="315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8F7747-388C-4482-B283-61479EBBF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0807" y="3958114"/>
            <a:ext cx="2587925" cy="19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28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03199"/>
            <a:ext cx="7518400" cy="6139543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Робота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бути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короткотривала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але систематична й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послідовна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Вона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можлива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якщо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педагог і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стали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друзями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й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розуміють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одне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одного.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Вчасно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зупиняйтеся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й не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вимагайте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від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забагато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Результат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може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бути через три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місяці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й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більше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343" y="1364343"/>
            <a:ext cx="4034971" cy="396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421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857" y="580571"/>
            <a:ext cx="6531429" cy="58928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Що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може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мотивувати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дитину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заспівати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?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Створення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атмосфери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радості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сюрпризні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моменти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які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можуть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зацікавити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-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імпровізований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концерт,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мікрофон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аплодисменти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призи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3104" y="708313"/>
            <a:ext cx="2520551" cy="192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FA783D-34A4-46EC-A8C6-D7844E0991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271" y="2414015"/>
            <a:ext cx="2725293" cy="27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6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6114"/>
            <a:ext cx="10647680" cy="6365385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Відтворювати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музичний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акомпанемент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можна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пропонувати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дітям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уже в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молодшій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групі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.</a:t>
            </a:r>
          </a:p>
          <a:p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Із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перших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днів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роботи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використовуються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дзвоники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брязкальця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маракаси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Далі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можна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запропонувати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наприклад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трикутники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У будь-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якому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разі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потрібна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індивідуальна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робота.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8B751D-59E1-4CC4-8CAB-4966320E0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455" y="2752344"/>
            <a:ext cx="3722609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05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566057"/>
            <a:ext cx="6425184" cy="5514703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Підійти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до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дитини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погладити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від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плеча до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кисті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руки,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промовити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протяжно слово «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ніжно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».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Беремо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дитячу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руку в свою, проводимо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паличкою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по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металофону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й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знову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даємо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установку: «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ніжно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»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94C5D3-5904-45EA-B31D-A00A3FA42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474" y="2125979"/>
            <a:ext cx="4614525" cy="35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7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87" y="1262743"/>
            <a:ext cx="7779656" cy="5109028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Перед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музичною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грою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інклюзивній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групі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усіх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слід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ознайомити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правилами та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змістом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.                              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Дитину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ООП за руку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вводити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гру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.                                             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Якщо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змістом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треба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ловити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кидати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— все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робити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її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руками;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тікати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—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тікаємо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разом,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тримаючи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за руку.                           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Із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часом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дитина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зможе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сама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виконувати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ці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дії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вказівкою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якщо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й у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супроводі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дорослого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то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впевненіше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04687" y="203201"/>
            <a:ext cx="10551884" cy="83099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rgbClr val="006600"/>
                </a:solidFill>
                <a:latin typeface="Bookman Old Style" pitchFamily="18" charset="0"/>
              </a:rPr>
              <a:t>Музично-рухова</a:t>
            </a:r>
            <a:r>
              <a:rPr lang="ru-RU" sz="48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4800" b="1" dirty="0" err="1">
                <a:solidFill>
                  <a:srgbClr val="006600"/>
                </a:solidFill>
                <a:latin typeface="Bookman Old Style" pitchFamily="18" charset="0"/>
              </a:rPr>
              <a:t>діяльність</a:t>
            </a:r>
            <a:r>
              <a:rPr lang="ru-RU" sz="48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43A53E-51CA-4484-850B-5C1462CFC1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68" y="2249424"/>
            <a:ext cx="2746057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3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6743" y="508000"/>
            <a:ext cx="8665029" cy="6081486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Перед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розучуванням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таночка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показуємо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рухи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їхню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послідовність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Важливо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ретельно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продумати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все наперед,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щоб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потім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їх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не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змінювати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Розкласти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орієнтири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для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розташування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нормальним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типом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поведінки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роблять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усе за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вказівкою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 показом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6A4249-4F20-44CC-8AA5-28ED6B81EC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240" y="2508111"/>
            <a:ext cx="3502152" cy="23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54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9314" y="348343"/>
            <a:ext cx="8505372" cy="6270171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Боковий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галоп —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складніший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елемент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Асистент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присідає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навпроти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переставляє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бік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її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ноги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почергово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: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ніжка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наздоганяє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ніжку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Або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стає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позаду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згинається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поясі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обхоплює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коліна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чи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вище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й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почергово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переставляє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її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ноги.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Робить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рухи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як в один, так і в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другий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бік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Відтак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стає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навпроти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береться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за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дві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руки й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стрибає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боковим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галопом разом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із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дитиною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31E3A9-60E1-4B57-A694-B87021D9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736" y="1655063"/>
            <a:ext cx="2931950" cy="27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47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2229" y="362857"/>
            <a:ext cx="10923451" cy="5233271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Один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із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найулюбленіших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видів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діяльності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дошкільників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в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інклюзивній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групі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—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пальчикова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гімнастика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Індивідуальна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робота у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форматі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«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музичний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керівник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+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дитина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»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обов’язкова</a:t>
            </a:r>
            <a:endParaRPr lang="ru-RU" sz="3200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6FC62A-8413-4CB7-90BB-09B80D9AB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00" y="1705218"/>
            <a:ext cx="2496311" cy="13854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F78FDE-352C-4565-9821-CA039AB2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444" y="3264408"/>
            <a:ext cx="4046311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66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9314" y="145143"/>
            <a:ext cx="8548915" cy="6458857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Bookman Old Style" pitchFamily="18" charset="0"/>
              </a:rPr>
              <a:t>Організація</a:t>
            </a:r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 свят </a:t>
            </a:r>
          </a:p>
          <a:p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Свято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завжди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передбачає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що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діти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отримають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позитивні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емоції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та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творчий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досвід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закріплять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здобуті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знання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й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уміння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До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прикрашеної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зали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діти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мають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звикнути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хоча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б за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тиждень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до свята. </a:t>
            </a:r>
          </a:p>
          <a:p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Утім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дехто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з них все одно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може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відмовитися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зайти до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зали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0C3109-8CCE-4FC1-A4A4-A7734D0C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92" y="2350008"/>
            <a:ext cx="3575304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91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4458" y="420913"/>
            <a:ext cx="6908800" cy="5733143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Деяким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дітям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хочеться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заховатися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наприклад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у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бутафорний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будиночок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чи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тихе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місце</a:t>
            </a:r>
            <a:endParaRPr lang="ru-RU" sz="3200" b="1" i="1" dirty="0">
              <a:solidFill>
                <a:srgbClr val="006600"/>
              </a:solidFill>
              <a:latin typeface="Bookman Old Style" pitchFamily="18" charset="0"/>
            </a:endParaRPr>
          </a:p>
          <a:p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Для них все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занадто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шумно,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яскраво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Bookman Old Style" pitchFamily="18" charset="0"/>
              </a:rPr>
              <a:t>багатолюдно</a:t>
            </a: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3F44B-165D-49A9-968E-346FCEB7B1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6513" y="521208"/>
            <a:ext cx="3236911" cy="2551176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6380A71-4F06-4883-B307-956C5902614D}"/>
              </a:ext>
            </a:extLst>
          </p:cNvPr>
          <p:cNvSpPr/>
          <p:nvPr/>
        </p:nvSpPr>
        <p:spPr>
          <a:xfrm>
            <a:off x="1700784" y="4215064"/>
            <a:ext cx="96061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Не </a:t>
            </a:r>
            <a:r>
              <a:rPr lang="ru-RU" sz="40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заороняйте</a:t>
            </a:r>
            <a:r>
              <a:rPr lang="ru-RU" sz="4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це</a:t>
            </a:r>
            <a:r>
              <a:rPr lang="ru-RU" sz="4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зробити</a:t>
            </a:r>
            <a:r>
              <a:rPr lang="ru-RU" sz="4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. Нехай </a:t>
            </a:r>
            <a:r>
              <a:rPr lang="ru-RU" sz="40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дитина</a:t>
            </a:r>
            <a:r>
              <a:rPr lang="ru-RU" sz="4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поспостерігає</a:t>
            </a:r>
            <a:r>
              <a:rPr lang="ru-RU" sz="4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за </a:t>
            </a:r>
            <a:r>
              <a:rPr lang="ru-RU" sz="40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дійством</a:t>
            </a:r>
            <a:r>
              <a:rPr lang="ru-RU" sz="4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зі</a:t>
            </a:r>
            <a:r>
              <a:rPr lang="ru-RU" sz="4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своєї</a:t>
            </a:r>
            <a:r>
              <a:rPr lang="ru-RU" sz="4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схованки</a:t>
            </a:r>
            <a:r>
              <a:rPr lang="ru-RU" sz="32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endParaRPr lang="uk-UA" sz="3200" b="1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7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CB87B8-3CB3-478E-868B-F065F09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5" y="145143"/>
            <a:ext cx="11698514" cy="1450757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rgbClr val="006600"/>
                </a:solidFill>
                <a:latin typeface="Bookman Old Style" pitchFamily="18" charset="0"/>
              </a:rPr>
              <a:t>Професійна діяльність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33828" y="1640114"/>
            <a:ext cx="7344230" cy="4833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проводить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заняття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дітьми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дошкільного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віку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зокрема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ООП,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відповідно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до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вимог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освітньої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програми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ЗДО та Базового компонента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дошкільної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освіти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урахуванням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ІПР </a:t>
            </a: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бере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участь у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розробці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індивідуального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освітнього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плану для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ООП разом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іншими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членами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команди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психолого-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педагогічного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супроводу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інклюзивного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навчання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0277" y="1595900"/>
            <a:ext cx="2691345" cy="130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2228" y="3248281"/>
            <a:ext cx="4047445" cy="293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925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9314" y="174170"/>
            <a:ext cx="8287657" cy="6683829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У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вихованців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групи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з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нормотиповим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розвитком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формуйте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прагнення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підтримувати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інклюзивних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навіть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якщо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вони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незграбно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виконують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певні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види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діяльності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Найважливіше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у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виховному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процесі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—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це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любов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до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професійний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підхід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і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досвід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терпіння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й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віра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успіх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І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якщо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вам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довелося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працювати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інклюзивній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групі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доведіть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що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бути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особливими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— </a:t>
            </a:r>
            <a:r>
              <a:rPr lang="ru-RU" sz="2800" b="1" i="1" dirty="0" err="1">
                <a:solidFill>
                  <a:srgbClr val="006600"/>
                </a:solidFill>
                <a:latin typeface="Bookman Old Style" pitchFamily="18" charset="0"/>
              </a:rPr>
              <a:t>це</a:t>
            </a:r>
            <a:r>
              <a:rPr lang="ru-RU" sz="2800" b="1" i="1" dirty="0">
                <a:solidFill>
                  <a:srgbClr val="006600"/>
                </a:solidFill>
                <a:latin typeface="Bookman Old Style" pitchFamily="18" charset="0"/>
              </a:rPr>
              <a:t> нормально!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0F0FC-7DB9-4E4D-9520-E07918B465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460" y="374904"/>
            <a:ext cx="2885428" cy="21854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37A85-65F5-4955-9A1D-C84819AC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379" y="3355848"/>
            <a:ext cx="3248405" cy="27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0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50392" y="640080"/>
            <a:ext cx="10305288" cy="495604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1.Журнал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»,№ 2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2022року,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А.Мудрак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інклюзивній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»,https://emuzker.expertus.com.ua/951654https://emuzker.expertus.com.ua/951654;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https://oplatforma.com.ua/article/1423-pr-ta-korektsyno-rozvitkov-zanyattya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http://leleka.rv.ua/yaki-obov-yazky-vyhovatelya-v-inklyuzyvniy-grupi-grupova-konsul-taciya-dlya-pedagogichnyh-pracivnykiv-zdo.html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152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20258362">
            <a:off x="1066799" y="2386584"/>
            <a:ext cx="100584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  ЗА   УВАГУ!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F030F7-9D62-45D9-8528-CE1227AF62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33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0392" y="318206"/>
            <a:ext cx="2215960" cy="2279795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479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" y="126946"/>
            <a:ext cx="11094720" cy="1440597"/>
          </a:xfrm>
          <a:solidFill>
            <a:srgbClr val="CCFFCC"/>
          </a:solidFill>
        </p:spPr>
        <p:txBody>
          <a:bodyPr/>
          <a:lstStyle/>
          <a:p>
            <a:r>
              <a:rPr lang="ru-RU" b="1" dirty="0" err="1">
                <a:solidFill>
                  <a:srgbClr val="006600"/>
                </a:solidFill>
                <a:latin typeface="Bookman Old Style" pitchFamily="18" charset="0"/>
              </a:rPr>
              <a:t>Реалізація</a:t>
            </a:r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Bookman Old Style" pitchFamily="18" charset="0"/>
              </a:rPr>
              <a:t>освітнього</a:t>
            </a:r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Bookman Old Style" pitchFamily="18" charset="0"/>
              </a:rPr>
              <a:t>процесу</a:t>
            </a:r>
            <a:endParaRPr lang="ru-RU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4" y="1393371"/>
            <a:ext cx="8360230" cy="521062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- 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урахування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індивідуальних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особливостей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ООП разом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асистентом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вихователя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;</a:t>
            </a:r>
          </a:p>
          <a:p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-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реалізація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корекційних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цілей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під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час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навчання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ООП;</a:t>
            </a:r>
          </a:p>
          <a:p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-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відбір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застосування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ефективніих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форм,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методів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засобів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способів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організації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навчання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з ООП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урахуванням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їхніх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індивідуальних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особливостей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разом з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асистентом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вихователя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9886" y="2343604"/>
            <a:ext cx="3352800" cy="315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8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914" y="232229"/>
            <a:ext cx="6357257" cy="58202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Здійснює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адаптацію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модифікацію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освітнього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процесу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відповідно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до потреб і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можливостей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дітей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з ООП разом з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асистентом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вихователя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іншими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членами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команди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психолого-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педагогічного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супроводу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;</a:t>
            </a:r>
          </a:p>
          <a:p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Дотримує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нормативно-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правові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вимоги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щодо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організації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інклюзивного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навчання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під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час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професійної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Bookman Old Style" pitchFamily="18" charset="0"/>
              </a:rPr>
              <a:t>діяльності</a:t>
            </a:r>
            <a:endParaRPr lang="ru-RU" sz="28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61ADDE-D300-423D-9F1E-A92201FF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534" y="1853182"/>
            <a:ext cx="3754657" cy="31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7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46743"/>
            <a:ext cx="68362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Методичні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рекомендації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щодо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запровадження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безбар’єрності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освітніх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послуг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у закладах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дошкільної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освіти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з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урахуванням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потреб людей з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порушеннями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мови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, слуху,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комунікації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,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руху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,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батьків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із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дітьми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, людей старшого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віку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та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інших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суспільних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Bookman Old Style" pitchFamily="18" charset="0"/>
              </a:rPr>
              <a:t>груп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3875BB-A669-4E89-A41D-8FA0DA34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059" y="246743"/>
            <a:ext cx="2914141" cy="43285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6A82C4-8434-479A-96CE-8A156ADA3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772" y="3250075"/>
            <a:ext cx="2481287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57" y="217713"/>
            <a:ext cx="7460343" cy="649408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3200" b="1" i="1" dirty="0" err="1">
                <a:solidFill>
                  <a:srgbClr val="0070C0"/>
                </a:solidFill>
                <a:latin typeface="Bookman Old Style" pitchFamily="18" charset="0"/>
              </a:rPr>
              <a:t>Безбар’єрність</a:t>
            </a:r>
            <a:r>
              <a:rPr lang="uk-UA" sz="3200" b="1" i="1" dirty="0">
                <a:solidFill>
                  <a:srgbClr val="0070C0"/>
                </a:solidFill>
                <a:latin typeface="Bookman Old Style" pitchFamily="18" charset="0"/>
              </a:rPr>
              <a:t> - шлях до створення комфортного середовища, де немає обмежень і кожна людина має можливість реалізувати свій потенціал. </a:t>
            </a:r>
          </a:p>
          <a:p>
            <a:r>
              <a:rPr lang="uk-UA" sz="3200" b="1" i="1" dirty="0">
                <a:solidFill>
                  <a:srgbClr val="0070C0"/>
                </a:solidFill>
                <a:latin typeface="Bookman Old Style" pitchFamily="18" charset="0"/>
              </a:rPr>
              <a:t>Забезпечення </a:t>
            </a:r>
            <a:r>
              <a:rPr lang="uk-UA" sz="3200" b="1" i="1" dirty="0" err="1">
                <a:solidFill>
                  <a:srgbClr val="0070C0"/>
                </a:solidFill>
                <a:latin typeface="Bookman Old Style" pitchFamily="18" charset="0"/>
              </a:rPr>
              <a:t>безбар’єрного</a:t>
            </a:r>
            <a:r>
              <a:rPr lang="uk-UA" sz="3200" b="1" i="1" dirty="0">
                <a:solidFill>
                  <a:srgbClr val="0070C0"/>
                </a:solidFill>
                <a:latin typeface="Bookman Old Style" pitchFamily="18" charset="0"/>
              </a:rPr>
              <a:t> освітнього середовища у закладах дошкільної освіти упроваджується з урахуванням різних видів порушень (труднощів) у дітей дошкільного віку  </a:t>
            </a:r>
            <a:endParaRPr lang="ru-RU" sz="32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6196" y="204834"/>
            <a:ext cx="3054162" cy="290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DA771D-DC05-47B7-9968-8E9CA8CF1C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280" y="2931073"/>
            <a:ext cx="2688862" cy="330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0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550">
              <a:srgbClr val="D8FED6"/>
            </a:gs>
            <a:gs pos="13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3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518" y="414048"/>
            <a:ext cx="9126216" cy="769441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006600"/>
                </a:solidFill>
                <a:latin typeface="Bookman Old Style" pitchFamily="18" charset="0"/>
              </a:rPr>
              <a:t>Види</a:t>
            </a:r>
            <a:r>
              <a:rPr lang="ru-RU" sz="4400" b="1" dirty="0">
                <a:solidFill>
                  <a:srgbClr val="006600"/>
                </a:solidFill>
                <a:latin typeface="Bookman Old Style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Bookman Old Style" pitchFamily="18" charset="0"/>
              </a:rPr>
              <a:t>порушень</a:t>
            </a:r>
            <a:r>
              <a:rPr lang="ru-RU" sz="4400" b="1" dirty="0">
                <a:solidFill>
                  <a:srgbClr val="006600"/>
                </a:solidFill>
                <a:latin typeface="Bookman Old Style" pitchFamily="18" charset="0"/>
              </a:rPr>
              <a:t> (</a:t>
            </a:r>
            <a:r>
              <a:rPr lang="ru-RU" sz="4400" b="1" dirty="0" err="1">
                <a:solidFill>
                  <a:srgbClr val="006600"/>
                </a:solidFill>
                <a:latin typeface="Bookman Old Style" pitchFamily="18" charset="0"/>
              </a:rPr>
              <a:t>труднощів</a:t>
            </a:r>
            <a:r>
              <a:rPr lang="ru-RU" sz="4400" b="1" dirty="0">
                <a:solidFill>
                  <a:srgbClr val="006600"/>
                </a:solidFill>
                <a:latin typeface="Bookman Old Style" pitchFamily="18" charset="0"/>
              </a:rPr>
              <a:t>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9750" y="1467750"/>
            <a:ext cx="9766082" cy="51398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Порушення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когнітивного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>
                <a:solidFill>
                  <a:srgbClr val="003399"/>
                </a:solidFill>
                <a:latin typeface="Bookman Old Style" pitchFamily="18" charset="0"/>
              </a:rPr>
              <a:t>розвитку</a:t>
            </a:r>
            <a:r>
              <a:rPr lang="ru-RU" sz="3600" b="1" i="1" dirty="0">
                <a:solidFill>
                  <a:srgbClr val="003399"/>
                </a:solidFill>
                <a:latin typeface="Bookman Old Style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затримка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психічного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розвитку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</a:p>
          <a:p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розлади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аутистичного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спектра (РАС),  синдром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дефіциту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уваги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й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гіперактивності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(СДУГ).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b="1" i="1" dirty="0">
                <a:solidFill>
                  <a:srgbClr val="003399"/>
                </a:solidFill>
                <a:latin typeface="Bookman Old Style" pitchFamily="18" charset="0"/>
              </a:rPr>
              <a:t>Прояви </a:t>
            </a:r>
          </a:p>
          <a:p>
            <a:pPr marL="457200" indent="-457200">
              <a:buFontTx/>
              <a:buChar char="-"/>
            </a:pP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проблемна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поведінка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</a:p>
          <a:p>
            <a:pPr marL="457200" indent="-457200">
              <a:buFontTx/>
              <a:buChar char="-"/>
            </a:pP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особливості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розвитку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її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пізнавальної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сфери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—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сприймання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мислення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мовлення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особливості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рухової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активності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емоційних</a:t>
            </a:r>
            <a:r>
              <a:rPr lang="ru-RU" sz="2800" b="1" i="1" dirty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  <a:latin typeface="Bookman Old Style" pitchFamily="18" charset="0"/>
              </a:rPr>
              <a:t>реакцій</a:t>
            </a:r>
            <a:r>
              <a:rPr 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FFA5CE-8D3D-4607-86CA-BEEF82B037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39" y="1119481"/>
            <a:ext cx="2991929" cy="19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6116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789</TotalTime>
  <Words>1730</Words>
  <Application>Microsoft Office PowerPoint</Application>
  <PresentationFormat>Широкий екран</PresentationFormat>
  <Paragraphs>134</Paragraphs>
  <Slides>42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9" baseType="lpstr">
      <vt:lpstr>Bahnschrift SemiLight</vt:lpstr>
      <vt:lpstr>Bookman Old Style</vt:lpstr>
      <vt:lpstr>Calibri</vt:lpstr>
      <vt:lpstr>Calibri Light</vt:lpstr>
      <vt:lpstr>Times New Roman</vt:lpstr>
      <vt:lpstr>Wingdings</vt:lpstr>
      <vt:lpstr>Ретроспектива</vt:lpstr>
      <vt:lpstr>Презентація PowerPoint</vt:lpstr>
      <vt:lpstr>Корекційно-розвиткова робота</vt:lpstr>
      <vt:lpstr>Професійна діяльність </vt:lpstr>
      <vt:lpstr>Професійна діяльність </vt:lpstr>
      <vt:lpstr>Реалізація освітнього процесу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Порушення зору  </vt:lpstr>
      <vt:lpstr>Інтелектуальні порушення</vt:lpstr>
      <vt:lpstr>Коли така дитина за рішенням ІРЦ  потрапляє до дитячого садка, то це є стресом не лише для неї та її батьків, а й для фахівців дитячого садка.  До роботи з такими дітьми залучають фахівців, які сприятимуть подоланню обмежень та активізації психічного розвитку дитини в умовах спеціального чи інклюзивного навчання. </vt:lpstr>
      <vt:lpstr>Дитина з інтелектуальними порушеннями специфічно сприймає соціум і виражає емоційне ставлення до нього.</vt:lpstr>
      <vt:lpstr>В інклюзивну групу приходять діти, які мають різний рівень готовності спілкування в соціумі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103</cp:revision>
  <dcterms:created xsi:type="dcterms:W3CDTF">2024-09-18T13:12:33Z</dcterms:created>
  <dcterms:modified xsi:type="dcterms:W3CDTF">2024-10-28T13:03:50Z</dcterms:modified>
</cp:coreProperties>
</file>